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60" r:id="rId4"/>
    <p:sldId id="261" r:id="rId5"/>
    <p:sldId id="270" r:id="rId6"/>
    <p:sldId id="277" r:id="rId7"/>
    <p:sldId id="276" r:id="rId8"/>
    <p:sldId id="275" r:id="rId9"/>
    <p:sldId id="274" r:id="rId10"/>
    <p:sldId id="278" r:id="rId11"/>
    <p:sldId id="279" r:id="rId12"/>
    <p:sldId id="266" r:id="rId13"/>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80709D-F58D-4169-8E45-FD8B75D4F206}" v="1" dt="2026-07-23T11:25:44.88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p:scale>
          <a:sx n="120" d="100"/>
          <a:sy n="120" d="100"/>
        </p:scale>
        <p:origin x="54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Woodcock" userId="7e0910e604b8bebc" providerId="LiveId" clId="{265B5CF4-335C-45BB-8564-0217CD368C68}"/>
    <pc:docChg chg="custSel addSld modSld">
      <pc:chgData name="Laura Woodcock" userId="7e0910e604b8bebc" providerId="LiveId" clId="{265B5CF4-335C-45BB-8564-0217CD368C68}" dt="2026-07-23T11:29:39.282" v="952" actId="20577"/>
      <pc:docMkLst>
        <pc:docMk/>
      </pc:docMkLst>
      <pc:sldChg chg="modSp add mod">
        <pc:chgData name="Laura Woodcock" userId="7e0910e604b8bebc" providerId="LiveId" clId="{265B5CF4-335C-45BB-8564-0217CD368C68}" dt="2026-07-23T11:29:39.282" v="952" actId="20577"/>
        <pc:sldMkLst>
          <pc:docMk/>
          <pc:sldMk cId="4088645065" sldId="279"/>
        </pc:sldMkLst>
        <pc:spChg chg="mod">
          <ac:chgData name="Laura Woodcock" userId="7e0910e604b8bebc" providerId="LiveId" clId="{265B5CF4-335C-45BB-8564-0217CD368C68}" dt="2026-07-23T11:26:18.532" v="80" actId="20577"/>
          <ac:spMkLst>
            <pc:docMk/>
            <pc:sldMk cId="4088645065" sldId="279"/>
            <ac:spMk id="4" creationId="{CFC7A567-1643-5A88-BE07-23C9199D0E7E}"/>
          </ac:spMkLst>
        </pc:spChg>
        <pc:graphicFrameChg chg="modGraphic">
          <ac:chgData name="Laura Woodcock" userId="7e0910e604b8bebc" providerId="LiveId" clId="{265B5CF4-335C-45BB-8564-0217CD368C68}" dt="2026-07-23T11:29:39.282" v="952" actId="20577"/>
          <ac:graphicFrameMkLst>
            <pc:docMk/>
            <pc:sldMk cId="4088645065" sldId="279"/>
            <ac:graphicFrameMk id="2" creationId="{A00D69EC-B6CB-96C6-9A55-E6982F701275}"/>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7/9/2026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1281657065"/>
              </p:ext>
            </p:extLst>
          </p:nvPr>
        </p:nvGraphicFramePr>
        <p:xfrm>
          <a:off x="315269" y="2272972"/>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By the end of the year 6 65% of pupils could swim at least 25 </a:t>
                      </a:r>
                      <a:r>
                        <a:rPr lang="en-US" sz="700" dirty="0" err="1">
                          <a:latin typeface="Calibri" panose="020F0502020204030204" pitchFamily="34" charset="0"/>
                          <a:cs typeface="Calibri" panose="020F0502020204030204" pitchFamily="34" charset="0"/>
                        </a:rPr>
                        <a:t>metres</a:t>
                      </a:r>
                      <a:r>
                        <a:rPr lang="en-US" sz="700" dirty="0">
                          <a:latin typeface="Calibri" panose="020F0502020204030204" pitchFamily="34" charset="0"/>
                          <a:cs typeface="Calibri" panose="020F0502020204030204" pitchFamily="34" charset="0"/>
                        </a:rPr>
                        <a:t>.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35% of pupils still struggle to reach the 25 </a:t>
                      </a:r>
                      <a:r>
                        <a:rPr lang="en-US" sz="700" dirty="0" err="1">
                          <a:latin typeface="Calibri" panose="020F0502020204030204" pitchFamily="34" charset="0"/>
                          <a:cs typeface="Calibri" panose="020F0502020204030204" pitchFamily="34" charset="0"/>
                        </a:rPr>
                        <a:t>metre</a:t>
                      </a:r>
                      <a:r>
                        <a:rPr lang="en-US" sz="700" dirty="0">
                          <a:latin typeface="Calibri" panose="020F0502020204030204" pitchFamily="34" charset="0"/>
                          <a:cs typeface="Calibri" panose="020F0502020204030204" pitchFamily="34" charset="0"/>
                        </a:rPr>
                        <a:t> mark.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By the end of the year, 65% of pupils in year 6 could use a variety of strokes.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35% of pupils still struggle to use different strokes.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By the end of the year, 65% of pupils in year 6 could perform safe self rescue in different water based situations.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35% of pupils in year 6 cannot use safe self rescue.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To increase CPD swimming knowledge among teachers/HTLAS</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4114695673"/>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increase CPD knowledge in swimming for the KS2 teachers that attend.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Send the teachers that need to on CPD courses that target swimming in Ks2.</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Teachers/HTLAs to be more confident when attending swimming lessons in their knowledge and be able to cover a group of children if needed in the session.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Staff feedback to be given on how they feel the course went and how confident they feel in helping in lessons and assisting swimming lessons.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Teachers/HTLAs have started to assist in lessons and have found themselves to be slightly more confident in their ability to take a group if needed. We have also contacted out swimming provider on how we can implement some changes for the lessons to be more engaging.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They are sustainable and will be looked at over the next few years for any top up training that may be needed. Due to the teachers/HTLAs going swimming regularly, swimming skills are sustained.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Two teachers and a HTLA have attended the courses over the last academic year.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err="1">
                          <a:solidFill>
                            <a:schemeClr val="tx1"/>
                          </a:solidFill>
                          <a:latin typeface="Calibri" panose="020F0502020204030204" pitchFamily="34" charset="0"/>
                          <a:cs typeface="Calibri" panose="020F0502020204030204" pitchFamily="34" charset="0"/>
                        </a:rPr>
                        <a:t>Aprrox</a:t>
                      </a:r>
                      <a:r>
                        <a:rPr lang="en-US" sz="600" b="1" dirty="0">
                          <a:solidFill>
                            <a:schemeClr val="tx1"/>
                          </a:solidFill>
                          <a:latin typeface="Calibri" panose="020F0502020204030204" pitchFamily="34" charset="0"/>
                          <a:cs typeface="Calibri" panose="020F0502020204030204" pitchFamily="34" charset="0"/>
                        </a:rPr>
                        <a:t> £660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Lunchtimes to be more productive.</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3303725610"/>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Lunches to be more productive and active.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Play leaders to be trained by Jane Johnson to be able to lead more active playtimes for a younger members of school.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timetable to be used for the play leaders to ensure each child is getting a chance to work with the children.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have been given an active timetable where they can take turns to be able to play cricket and netball and be more active on the playground.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across both KS1 and 2 enjoying being active on the playground and playing a variety of sports with a wide range of children.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Time tables will be completed and put up for all children to see.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are a lot more active at playtimes and look forward to their slot on the timetable.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in KS1 have benefitted from the playleaders scheme and have enjoyed participating in games that have been implemented.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Yes, the playleaders were trained for the whole year and new leaders will be trained in Sept.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 timetable for sports at playtime will continue and new classes will be trained on how it works by lunch staff.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10 play leaders were trained in Sept and have been leading games throughout the year with our younger pupils.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large proportion of children have accessed the timetable for the active playtime and regularly join in sports on the playground.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solidFill>
                            <a:schemeClr val="tx1"/>
                          </a:solidFill>
                          <a:latin typeface="Calibri" panose="020F0502020204030204" pitchFamily="34" charset="0"/>
                          <a:cs typeface="Calibri" panose="020F0502020204030204" pitchFamily="34" charset="0"/>
                        </a:rPr>
                        <a:t>Part of our school partnership scheme.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Children to participate in 60 active minutes a day. </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1856641138"/>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Children across school to participate in 60 active minutes a day.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A timetable will be completed for lunch and break times to be as active as possible for both KS1 and 2. Play leaders will be implemented and timetabled and resources for the children will be monitored to ensure interest is kept. An afternoon break will be encouraged throughout school to give children chance to complete their 60 active minutes.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to be more active in their lunch and break times, for them to be able to try sports and get involved and be as active as they can be.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Timetables will be created for both the sports and play leaders.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have really enjoyed the football and netball activities on the top yard. The staff on duty have seen a impact on the children becoming more focused and active on the playground. Children want to play sports and have even made new friendships due to them. </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Yes, a new timetable can be made for the new year and children will be taught the rules and how to play by lunch and break time staff.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were more active during their break and lunch times. Teachers took breaks in the afternoon more frequently, even if the weather was not suitable, children were offered a quick active break in class using technology. Children rush to see if it is their slot to play the sports and it remains a popular source of activity.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solidFill>
                            <a:schemeClr val="tx1"/>
                          </a:solidFill>
                          <a:latin typeface="Calibri" panose="020F0502020204030204" pitchFamily="34" charset="0"/>
                          <a:cs typeface="Calibri" panose="020F0502020204030204" pitchFamily="34" charset="0"/>
                        </a:rPr>
                        <a:t>No cost.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Children to be offered a range of sports throughout the year. </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2921159251"/>
              </p:ext>
            </p:extLst>
          </p:nvPr>
        </p:nvGraphicFramePr>
        <p:xfrm>
          <a:off x="294842" y="694098"/>
          <a:ext cx="5530128" cy="33528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Children throughout school to be offered a range of sports both in school and after school time.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External sports companies will be contacted in regards to coming into school and working with the children. A sports week will be implemented for the children to enjoy a range of sports they would not usually be offered. After school clubs will run throughout the year.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participating in a range of sports they would not usually do or see and enjoying them.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External companies to be booked and feedback from both pupils and teachers to be obtained.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 completed a sports week in June where a Martial Arts company came in to complete training with all pupils. Children got to participate in martial arts training throughout the day. TRIKIDZ also came for a few days and completed very high energy activities for all children across the school. Children have been offered a range of sports after school, football, dance, cheer and cricket.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After school sessions are sustainable and will continue throughout the academic year. All children will be offered these and encouraged to attend.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Anything in school may not be sustainable due to funding.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and teachers have given very positive feedback from the sessions with all the sports coaches. We have a high attendance for after school clubs and children really enjoy participating in the range of sports.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solidFill>
                            <a:schemeClr val="tx1"/>
                          </a:solidFill>
                          <a:latin typeface="Calibri" panose="020F0502020204030204" pitchFamily="34" charset="0"/>
                          <a:cs typeface="Calibri" panose="020F0502020204030204" pitchFamily="34" charset="0"/>
                        </a:rPr>
                        <a:t>Marital Arts- approx. £600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solidFill>
                            <a:schemeClr val="tx1"/>
                          </a:solidFill>
                          <a:latin typeface="Calibri" panose="020F0502020204030204" pitchFamily="34" charset="0"/>
                          <a:cs typeface="Calibri" panose="020F0502020204030204" pitchFamily="34" charset="0"/>
                        </a:rPr>
                        <a:t>TRIKIDZ- free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solidFill>
                            <a:schemeClr val="tx1"/>
                          </a:solidFill>
                          <a:latin typeface="Calibri" panose="020F0502020204030204" pitchFamily="34" charset="0"/>
                          <a:cs typeface="Calibri" panose="020F0502020204030204" pitchFamily="34" charset="0"/>
                        </a:rPr>
                        <a:t>After school clubs were funded by parents/carers.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Children with SEN to participate in a range of activities.</a:t>
            </a: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2158538128"/>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Children with SEN to participate in sporting activities.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Work with Jane Johnson, our sports partnership lead, to find events that work for our SEN children.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Our SEN children having more confidence to attend sporting activities and enjoy the events they go to.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Feedback from the children and teachers.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with SEN have really enjoyed the activities they have been on. They are really excited to be picked and enjoy being part of a team.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Yes, if the sporting partnership continues the way it has.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have participated in,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err="1">
                          <a:solidFill>
                            <a:schemeClr val="tx1"/>
                          </a:solidFill>
                          <a:latin typeface="Calibri" panose="020F0502020204030204" pitchFamily="34" charset="0"/>
                          <a:cs typeface="Calibri" panose="020F0502020204030204" pitchFamily="34" charset="0"/>
                        </a:rPr>
                        <a:t>Colour</a:t>
                      </a:r>
                      <a:r>
                        <a:rPr lang="en-US" sz="600" dirty="0">
                          <a:solidFill>
                            <a:schemeClr val="tx1"/>
                          </a:solidFill>
                          <a:latin typeface="Calibri" panose="020F0502020204030204" pitchFamily="34" charset="0"/>
                          <a:cs typeface="Calibri" panose="020F0502020204030204" pitchFamily="34" charset="0"/>
                        </a:rPr>
                        <a:t> runs, </a:t>
                      </a:r>
                      <a:r>
                        <a:rPr lang="en-US" sz="600" dirty="0" err="1">
                          <a:solidFill>
                            <a:schemeClr val="tx1"/>
                          </a:solidFill>
                          <a:latin typeface="Calibri" panose="020F0502020204030204" pitchFamily="34" charset="0"/>
                          <a:cs typeface="Calibri" panose="020F0502020204030204" pitchFamily="34" charset="0"/>
                        </a:rPr>
                        <a:t>Panathlons</a:t>
                      </a:r>
                      <a:r>
                        <a:rPr lang="en-US" sz="600" dirty="0">
                          <a:solidFill>
                            <a:schemeClr val="tx1"/>
                          </a:solidFill>
                          <a:latin typeface="Calibri" panose="020F0502020204030204" pitchFamily="34" charset="0"/>
                          <a:cs typeface="Calibri" panose="020F0502020204030204" pitchFamily="34" charset="0"/>
                        </a:rPr>
                        <a:t> and Bowling. Children have really enjoyed these events and we have seen a small increase of children with SEN joining after school activities.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Sports partnership. </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964B86-955F-6170-1F2B-F320021EDC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F88F55B-1825-9BEE-BF75-61763033AA0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EE69F290-73F8-FE42-A99E-B5106D3EBD81}"/>
              </a:ext>
            </a:extLst>
          </p:cNvPr>
          <p:cNvSpPr txBox="1"/>
          <p:nvPr/>
        </p:nvSpPr>
        <p:spPr>
          <a:xfrm>
            <a:off x="241825" y="208550"/>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Girls and less advantaged children having more opportunities. </a:t>
            </a:r>
          </a:p>
        </p:txBody>
      </p:sp>
      <p:graphicFrame>
        <p:nvGraphicFramePr>
          <p:cNvPr id="2" name="Table 1">
            <a:extLst>
              <a:ext uri="{FF2B5EF4-FFF2-40B4-BE49-F238E27FC236}">
                <a16:creationId xmlns:a16="http://schemas.microsoft.com/office/drawing/2014/main" id="{969BB572-D247-C430-B204-C84D5F0BC1AC}"/>
              </a:ext>
            </a:extLst>
          </p:cNvPr>
          <p:cNvGraphicFramePr>
            <a:graphicFrameLocks noGrp="1"/>
          </p:cNvGraphicFramePr>
          <p:nvPr>
            <p:extLst>
              <p:ext uri="{D42A27DB-BD31-4B8C-83A1-F6EECF244321}">
                <p14:modId xmlns:p14="http://schemas.microsoft.com/office/powerpoint/2010/main" val="793007977"/>
              </p:ext>
            </p:extLst>
          </p:nvPr>
        </p:nvGraphicFramePr>
        <p:xfrm>
          <a:off x="294842" y="694098"/>
          <a:ext cx="5530128" cy="35356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For girls and less advantaged children having more opportunities to play sports.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to be offered a range of sports within the school day to ensure they are taking part and can take part.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 children to enjoy their lessons and extra activities and hopefully improving their view on sport.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Feedback and events attended by targeted children.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Girls have </a:t>
                      </a:r>
                      <a:r>
                        <a:rPr lang="en-US" sz="600" dirty="0" err="1">
                          <a:solidFill>
                            <a:schemeClr val="tx1"/>
                          </a:solidFill>
                          <a:latin typeface="Calibri" panose="020F0502020204030204" pitchFamily="34" charset="0"/>
                          <a:cs typeface="Calibri" panose="020F0502020204030204" pitchFamily="34" charset="0"/>
                        </a:rPr>
                        <a:t>particuarlly</a:t>
                      </a:r>
                      <a:r>
                        <a:rPr lang="en-US" sz="600" dirty="0">
                          <a:solidFill>
                            <a:schemeClr val="tx1"/>
                          </a:solidFill>
                          <a:latin typeface="Calibri" panose="020F0502020204030204" pitchFamily="34" charset="0"/>
                          <a:cs typeface="Calibri" panose="020F0502020204030204" pitchFamily="34" charset="0"/>
                        </a:rPr>
                        <a:t> enjoyed cricket and swimming this year. We followed the girls lead and participated in both cricket and swimming events and even </a:t>
                      </a:r>
                      <a:r>
                        <a:rPr lang="en-US" sz="600" dirty="0" err="1">
                          <a:solidFill>
                            <a:schemeClr val="tx1"/>
                          </a:solidFill>
                          <a:latin typeface="Calibri" panose="020F0502020204030204" pitchFamily="34" charset="0"/>
                          <a:cs typeface="Calibri" panose="020F0502020204030204" pitchFamily="34" charset="0"/>
                        </a:rPr>
                        <a:t>organised</a:t>
                      </a:r>
                      <a:r>
                        <a:rPr lang="en-US" sz="600" dirty="0">
                          <a:solidFill>
                            <a:schemeClr val="tx1"/>
                          </a:solidFill>
                          <a:latin typeface="Calibri" panose="020F0502020204030204" pitchFamily="34" charset="0"/>
                          <a:cs typeface="Calibri" panose="020F0502020204030204" pitchFamily="34" charset="0"/>
                        </a:rPr>
                        <a:t> an extra cricket event with local schools for the girls to participate in.</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Those less advantaged have been given opportunities to attend sporting events or be part of lessons they would not usually have access to in the day, where they are more likely to attend.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This can be sustainable, depending on the budget for the next academic year.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Local competitions will be encouraged and hopefully continue next year.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 children loved attending the local cricket competitions and really enjoyed taking part.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 found putting sports coaches and sporting events on in the day meant that children less advantaged were able to take part in these and really enjoyed doing so.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Sports partnership and working with local schools. </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3136613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C0C0FB-B327-CCD3-8A42-1F0E0C2666C8}"/>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D8A84FE3-7D84-BAD6-540B-C84EFA747A4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CFC7A567-1643-5A88-BE07-23C9199D0E7E}"/>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To attend competitions </a:t>
            </a:r>
          </a:p>
        </p:txBody>
      </p:sp>
      <p:graphicFrame>
        <p:nvGraphicFramePr>
          <p:cNvPr id="2" name="Table 1">
            <a:extLst>
              <a:ext uri="{FF2B5EF4-FFF2-40B4-BE49-F238E27FC236}">
                <a16:creationId xmlns:a16="http://schemas.microsoft.com/office/drawing/2014/main" id="{A00D69EC-B6CB-96C6-9A55-E6982F701275}"/>
              </a:ext>
            </a:extLst>
          </p:cNvPr>
          <p:cNvGraphicFramePr>
            <a:graphicFrameLocks noGrp="1"/>
          </p:cNvGraphicFramePr>
          <p:nvPr>
            <p:extLst>
              <p:ext uri="{D42A27DB-BD31-4B8C-83A1-F6EECF244321}">
                <p14:modId xmlns:p14="http://schemas.microsoft.com/office/powerpoint/2010/main" val="3288331271"/>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For children across KS2 to attend a wide range of competitive competitions.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To attend a wide range of these following the sporting partnership.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range of children going to the events and competing in the competitions.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good amount of events attended by a range of children in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across KS2 have attended a range of competitions following both the sports partnership and organizing our own.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Yes if the sports funding continues, however we will continue to organize small local ones if possible.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have attended,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Cross country, football events, cricket events and dance competitions.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solidFill>
                            <a:schemeClr val="tx1"/>
                          </a:solidFill>
                          <a:latin typeface="Calibri" panose="020F0502020204030204" pitchFamily="34" charset="0"/>
                          <a:cs typeface="Calibri" panose="020F0502020204030204" pitchFamily="34" charset="0"/>
                        </a:rPr>
                        <a:t>Sports partnership. </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40886450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20364</TotalTime>
  <Words>2743</Words>
  <Application>Microsoft Office PowerPoint</Application>
  <PresentationFormat>Custom</PresentationFormat>
  <Paragraphs>301</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Laura Woodcock</cp:lastModifiedBy>
  <cp:revision>15</cp:revision>
  <dcterms:created xsi:type="dcterms:W3CDTF">2025-10-08T18:09:30Z</dcterms:created>
  <dcterms:modified xsi:type="dcterms:W3CDTF">2026-07-23T11:29:44Z</dcterms:modified>
</cp:coreProperties>
</file>