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58" r:id="rId5"/>
    <p:sldId id="259" r:id="rId6"/>
    <p:sldId id="260" r:id="rId7"/>
    <p:sldId id="262" r:id="rId8"/>
    <p:sldId id="261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59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20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1C0EA-0646-41CA-B9F7-848E04766F1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D64FA-BD22-4E0A-A9F0-2B6B7C0358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85449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1C0EA-0646-41CA-B9F7-848E04766F1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D64FA-BD22-4E0A-A9F0-2B6B7C0358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60244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1C0EA-0646-41CA-B9F7-848E04766F1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D64FA-BD22-4E0A-A9F0-2B6B7C0358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5215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1C0EA-0646-41CA-B9F7-848E04766F1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D64FA-BD22-4E0A-A9F0-2B6B7C0358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82820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1C0EA-0646-41CA-B9F7-848E04766F1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D64FA-BD22-4E0A-A9F0-2B6B7C0358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63498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1C0EA-0646-41CA-B9F7-848E04766F1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D64FA-BD22-4E0A-A9F0-2B6B7C0358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5975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1C0EA-0646-41CA-B9F7-848E04766F1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D64FA-BD22-4E0A-A9F0-2B6B7C0358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02193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1C0EA-0646-41CA-B9F7-848E04766F1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D64FA-BD22-4E0A-A9F0-2B6B7C0358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10676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1C0EA-0646-41CA-B9F7-848E04766F1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D64FA-BD22-4E0A-A9F0-2B6B7C0358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8428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1C0EA-0646-41CA-B9F7-848E04766F1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D64FA-BD22-4E0A-A9F0-2B6B7C0358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4224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1C0EA-0646-41CA-B9F7-848E04766F1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D64FA-BD22-4E0A-A9F0-2B6B7C0358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65762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01C0EA-0646-41CA-B9F7-848E04766F1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D64FA-BD22-4E0A-A9F0-2B6B7C0358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78161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opmarks.co.uk/maths-games/hit-the-button" TargetMode="External"/><Relationship Id="rId2" Type="http://schemas.openxmlformats.org/officeDocument/2006/relationships/hyperlink" Target="https://ttrockstars.com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oxfordowl.co.uk/" TargetMode="External"/><Relationship Id="rId4" Type="http://schemas.openxmlformats.org/officeDocument/2006/relationships/hyperlink" Target="https://www.cgpbooks.co.uk/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-528999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 smtClean="0"/>
              <a:t>SATS MEETING </a:t>
            </a:r>
            <a:endParaRPr lang="en-GB" sz="72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1858601"/>
            <a:ext cx="9144000" cy="1655762"/>
          </a:xfrm>
        </p:spPr>
        <p:txBody>
          <a:bodyPr/>
          <a:lstStyle/>
          <a:p>
            <a:r>
              <a:rPr lang="en-GB" b="1" u="sng" dirty="0" smtClean="0"/>
              <a:t>7</a:t>
            </a:r>
            <a:r>
              <a:rPr lang="en-GB" b="1" u="sng" baseline="30000" dirty="0" smtClean="0"/>
              <a:t>TH</a:t>
            </a:r>
            <a:r>
              <a:rPr lang="en-GB" b="1" u="sng" dirty="0" smtClean="0"/>
              <a:t> MARCH 2022</a:t>
            </a:r>
            <a:endParaRPr lang="en-GB" b="1" u="sng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59CD235-B113-4EF2-A82E-511B5016BA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81580" y="2743797"/>
            <a:ext cx="3028839" cy="3302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820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SATS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4128" y="1620253"/>
            <a:ext cx="10622440" cy="5037221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Statutory tests will be administered in the following subjects on the following dates:</a:t>
            </a:r>
          </a:p>
          <a:p>
            <a:pPr lvl="0"/>
            <a:r>
              <a:rPr lang="en-GB" dirty="0"/>
              <a:t>Monday May 9th 2022: </a:t>
            </a:r>
            <a:r>
              <a:rPr lang="en-GB" b="1" dirty="0"/>
              <a:t>Spelling, punctuation and grammar</a:t>
            </a:r>
            <a:r>
              <a:rPr lang="en-GB" dirty="0"/>
              <a:t> (Grammar/Punctuation Test) – 45 minutes</a:t>
            </a:r>
          </a:p>
          <a:p>
            <a:pPr lvl="0"/>
            <a:r>
              <a:rPr lang="en-GB" dirty="0"/>
              <a:t>Monday May 9th 2022: </a:t>
            </a:r>
            <a:r>
              <a:rPr lang="en-GB" b="1" dirty="0"/>
              <a:t>Spelling, punctuation and grammar</a:t>
            </a:r>
            <a:r>
              <a:rPr lang="en-GB" dirty="0"/>
              <a:t> (Spelling Test) – 20 minutes. 20-word aural spelling test</a:t>
            </a:r>
          </a:p>
          <a:p>
            <a:pPr lvl="0"/>
            <a:r>
              <a:rPr lang="en-GB" dirty="0"/>
              <a:t>Tuesday May 10th 2022: </a:t>
            </a:r>
            <a:r>
              <a:rPr lang="en-GB" b="1" dirty="0"/>
              <a:t>Reading Test</a:t>
            </a:r>
            <a:r>
              <a:rPr lang="en-GB" dirty="0"/>
              <a:t> – 60 minutes. This is one paper, with questions that are based on 3 different passages of text. </a:t>
            </a:r>
          </a:p>
          <a:p>
            <a:pPr lvl="0"/>
            <a:r>
              <a:rPr lang="en-GB" dirty="0"/>
              <a:t>Wednesday May 11th 2022: </a:t>
            </a:r>
            <a:r>
              <a:rPr lang="en-GB" b="1" dirty="0"/>
              <a:t>Maths Paper 1 (Arithmetic)</a:t>
            </a:r>
            <a:r>
              <a:rPr lang="en-GB" dirty="0"/>
              <a:t> – 30 minutes</a:t>
            </a:r>
          </a:p>
          <a:p>
            <a:pPr lvl="0"/>
            <a:r>
              <a:rPr lang="en-GB" dirty="0"/>
              <a:t>Wednesday May 11th 2022: </a:t>
            </a:r>
            <a:r>
              <a:rPr lang="en-GB" b="1" dirty="0"/>
              <a:t>Maths Paper 2 (Reasoning)</a:t>
            </a:r>
            <a:r>
              <a:rPr lang="en-GB" dirty="0"/>
              <a:t> – 40 minutes</a:t>
            </a:r>
          </a:p>
          <a:p>
            <a:pPr lvl="0"/>
            <a:r>
              <a:rPr lang="en-GB" dirty="0"/>
              <a:t>Thursday May 12th 2022: </a:t>
            </a:r>
            <a:r>
              <a:rPr lang="en-GB" b="1" dirty="0"/>
              <a:t>Maths Paper 3 (Reasoning)</a:t>
            </a:r>
            <a:r>
              <a:rPr lang="en-GB" dirty="0"/>
              <a:t> – 40 minutes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1591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On SATs Week: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Children are all asked to come to school for 8.30 where we will provide breakfast (free of charge) in Mrs Lomberg’s classroom. </a:t>
            </a:r>
          </a:p>
          <a:p>
            <a:r>
              <a:rPr lang="en-GB" dirty="0" smtClean="0"/>
              <a:t>We know children can feel anxious in the morning’s of the tests so our aim is to provide them with reassurance and a calm start during this time. </a:t>
            </a:r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5318" y="3886523"/>
            <a:ext cx="1819033" cy="24253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3229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4128" y="753979"/>
            <a:ext cx="9720073" cy="555538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2800" dirty="0" smtClean="0"/>
              <a:t>- All </a:t>
            </a:r>
            <a:r>
              <a:rPr lang="en-GB" sz="2800" dirty="0"/>
              <a:t>tests are externally marked. Children’s </a:t>
            </a:r>
            <a:r>
              <a:rPr lang="en-GB" sz="2800" b="1" dirty="0"/>
              <a:t>writing</a:t>
            </a:r>
            <a:r>
              <a:rPr lang="en-GB" sz="2800" dirty="0"/>
              <a:t> will be ‘Teacher Assessed’ internally</a:t>
            </a:r>
            <a:r>
              <a:rPr lang="en-GB" sz="2800" dirty="0" smtClean="0"/>
              <a:t>.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US" sz="2800" dirty="0" smtClean="0"/>
              <a:t>- The </a:t>
            </a:r>
            <a:r>
              <a:rPr lang="en-US" sz="2800" dirty="0"/>
              <a:t>tests will take place during normal school hours, under exam conditions</a:t>
            </a:r>
            <a:endParaRPr lang="en-GB" sz="2800" dirty="0"/>
          </a:p>
          <a:p>
            <a:pPr marL="0" indent="0">
              <a:buNone/>
            </a:pPr>
            <a:endParaRPr lang="en-US" sz="2800" dirty="0" smtClean="0"/>
          </a:p>
          <a:p>
            <a:pPr marL="0" indent="0">
              <a:buNone/>
            </a:pPr>
            <a:r>
              <a:rPr lang="en-US" sz="2800" dirty="0" smtClean="0"/>
              <a:t>- Children </a:t>
            </a:r>
            <a:r>
              <a:rPr lang="en-US" sz="2800" dirty="0"/>
              <a:t>are not allowed to talk to each other from the moment the assessments are handed out until they are collected after the test has ended</a:t>
            </a:r>
            <a:endParaRPr lang="en-GB" sz="2800" dirty="0"/>
          </a:p>
          <a:p>
            <a:pPr marL="0" indent="0">
              <a:buNone/>
            </a:pPr>
            <a:endParaRPr lang="en-US" sz="2800" dirty="0" smtClean="0"/>
          </a:p>
          <a:p>
            <a:pPr marL="0" indent="0">
              <a:buNone/>
            </a:pPr>
            <a:r>
              <a:rPr lang="en-US" sz="2800" dirty="0" smtClean="0"/>
              <a:t>- Afterwards</a:t>
            </a:r>
            <a:r>
              <a:rPr lang="en-US" sz="2800" dirty="0"/>
              <a:t>, the completed papers are sent away to be marked externally</a:t>
            </a:r>
            <a:endParaRPr lang="en-GB" sz="2800" dirty="0"/>
          </a:p>
          <a:p>
            <a:pPr marL="0" indent="0">
              <a:buNone/>
            </a:pPr>
            <a:endParaRPr lang="en-US" sz="2800" dirty="0" smtClean="0"/>
          </a:p>
          <a:p>
            <a:pPr marL="0" indent="0">
              <a:buNone/>
            </a:pPr>
            <a:r>
              <a:rPr lang="en-US" sz="2800" dirty="0" smtClean="0"/>
              <a:t>-  The </a:t>
            </a:r>
            <a:r>
              <a:rPr lang="en-US" sz="2800" dirty="0"/>
              <a:t>children’s results are sent back to school at some point in July</a:t>
            </a:r>
            <a:endParaRPr lang="en-GB" sz="2800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7621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 stage 2 SATs Changes over time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4128" y="2084832"/>
            <a:ext cx="9720073" cy="4224528"/>
          </a:xfrm>
        </p:spPr>
        <p:txBody>
          <a:bodyPr/>
          <a:lstStyle/>
          <a:p>
            <a:pPr marL="0" lvl="0" indent="0">
              <a:buNone/>
            </a:pPr>
            <a:r>
              <a:rPr lang="en-GB" sz="2400" dirty="0" smtClean="0"/>
              <a:t>- ‘</a:t>
            </a:r>
            <a:r>
              <a:rPr lang="en-GB" sz="2400" dirty="0"/>
              <a:t>Old’ national curriculum levels (e.g. Level 3, 4, 5) have now been abolished, as set out in the government guidelines.</a:t>
            </a:r>
          </a:p>
          <a:p>
            <a:pPr marL="0" lvl="0" indent="0">
              <a:buNone/>
            </a:pPr>
            <a:r>
              <a:rPr lang="en-GB" sz="2400" dirty="0" smtClean="0"/>
              <a:t>- Since </a:t>
            </a:r>
            <a:r>
              <a:rPr lang="en-GB" sz="2400" dirty="0"/>
              <a:t>2016 test scores have been reported as ‘scaled scores’.</a:t>
            </a:r>
          </a:p>
          <a:p>
            <a:pPr marL="0" lvl="0" indent="0">
              <a:buNone/>
            </a:pPr>
            <a:r>
              <a:rPr lang="en-GB" sz="2400" dirty="0" smtClean="0"/>
              <a:t>- Your </a:t>
            </a:r>
            <a:r>
              <a:rPr lang="en-GB" sz="2400" dirty="0"/>
              <a:t>child will be taught with the highest expectations and cover all required elements of the curriculum.</a:t>
            </a:r>
          </a:p>
          <a:p>
            <a:pPr marL="0" lvl="0" indent="0">
              <a:buNone/>
            </a:pPr>
            <a:r>
              <a:rPr lang="en-GB" sz="2400" dirty="0" smtClean="0"/>
              <a:t>- The </a:t>
            </a:r>
            <a:r>
              <a:rPr lang="en-GB" sz="2400" dirty="0"/>
              <a:t>new curriculum is more rigorous and sets high expectations which all </a:t>
            </a:r>
            <a:r>
              <a:rPr lang="en-GB" sz="2400" dirty="0" smtClean="0"/>
              <a:t>schools and their children </a:t>
            </a:r>
            <a:r>
              <a:rPr lang="en-GB" sz="2400" dirty="0"/>
              <a:t>have had to work hard to meet.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2328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Scaled Scores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4128" y="1941095"/>
            <a:ext cx="9720073" cy="4368265"/>
          </a:xfrm>
        </p:spPr>
        <p:txBody>
          <a:bodyPr>
            <a:normAutofit/>
          </a:bodyPr>
          <a:lstStyle/>
          <a:p>
            <a:pPr lvl="0"/>
            <a:r>
              <a:rPr lang="en-GB" sz="2400" dirty="0" smtClean="0"/>
              <a:t>-  A </a:t>
            </a:r>
            <a:r>
              <a:rPr lang="en-GB" sz="2400" dirty="0"/>
              <a:t>score of 100 will always represent the ‘national standard’ in SATs tests.</a:t>
            </a:r>
          </a:p>
          <a:p>
            <a:pPr lvl="0"/>
            <a:r>
              <a:rPr lang="en-GB" sz="2400" dirty="0" smtClean="0"/>
              <a:t>-  Each </a:t>
            </a:r>
            <a:r>
              <a:rPr lang="en-GB" sz="2400" dirty="0"/>
              <a:t>pupil’s raw test score will therefore be converted into a score on the scale, either at, above or below 100.</a:t>
            </a:r>
          </a:p>
          <a:p>
            <a:pPr lvl="0"/>
            <a:r>
              <a:rPr lang="en-GB" sz="2400" dirty="0" smtClean="0"/>
              <a:t>-  A </a:t>
            </a:r>
            <a:r>
              <a:rPr lang="en-GB" sz="2400" dirty="0"/>
              <a:t>child who achieves the ‘national standard’ (a score of 100) will be judged to have demonstrated sufficient knowledge in the areas assessed by the tests – expected standard.</a:t>
            </a:r>
          </a:p>
          <a:p>
            <a:pPr lvl="0"/>
            <a:r>
              <a:rPr lang="en-GB" sz="2400" dirty="0" smtClean="0"/>
              <a:t>- Each </a:t>
            </a:r>
            <a:r>
              <a:rPr lang="en-GB" sz="2400" dirty="0"/>
              <a:t>pupil will receive:</a:t>
            </a:r>
          </a:p>
          <a:p>
            <a:pPr lvl="1"/>
            <a:r>
              <a:rPr lang="en-GB" sz="2000" dirty="0"/>
              <a:t>A raw score (number of raw marks awarded).</a:t>
            </a:r>
          </a:p>
          <a:p>
            <a:pPr lvl="1"/>
            <a:r>
              <a:rPr lang="en-GB" sz="2000" dirty="0"/>
              <a:t>A scaled score in each tested subject.</a:t>
            </a:r>
          </a:p>
          <a:p>
            <a:pPr lvl="1"/>
            <a:r>
              <a:rPr lang="en-GB" sz="2000" dirty="0"/>
              <a:t>Confirmation of whether or not they attained the national standard.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7606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we are helping in school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4128" y="1941095"/>
            <a:ext cx="9720073" cy="4368265"/>
          </a:xfrm>
        </p:spPr>
        <p:txBody>
          <a:bodyPr>
            <a:normAutofit/>
          </a:bodyPr>
          <a:lstStyle/>
          <a:p>
            <a:pPr lvl="0"/>
            <a:r>
              <a:rPr lang="en-GB" sz="2400" dirty="0" smtClean="0"/>
              <a:t>Although we will maintain our broad and balanced curriculum during the lead up to SATs there will be extra revision sessions in class</a:t>
            </a:r>
          </a:p>
          <a:p>
            <a:pPr lvl="0"/>
            <a:r>
              <a:rPr lang="en-GB" sz="2400" dirty="0" smtClean="0"/>
              <a:t>Children ALL attend 3x lunch time boosters per week with different members of staff across school</a:t>
            </a:r>
          </a:p>
          <a:p>
            <a:pPr lvl="0"/>
            <a:r>
              <a:rPr lang="en-GB" sz="2400" dirty="0" smtClean="0"/>
              <a:t>Interventions are run by support staff throughout the school day either 1-2-1 or in small groups to target specific gaps in children’s understanding</a:t>
            </a:r>
          </a:p>
          <a:p>
            <a:pPr lvl="0"/>
            <a:r>
              <a:rPr lang="en-GB" sz="2400" dirty="0" smtClean="0"/>
              <a:t>Homework will now focus on revision for the test papers</a:t>
            </a:r>
          </a:p>
          <a:p>
            <a:pPr lvl="0"/>
            <a:endParaRPr lang="en-GB" sz="20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5896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Helpful things you can do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263" y="1764631"/>
            <a:ext cx="11053011" cy="4796589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en-GB" dirty="0"/>
              <a:t>First and foremost, support and reassure your child that there is nothing to worry about and they should always just try their best. Praise and encourage!</a:t>
            </a:r>
          </a:p>
          <a:p>
            <a:pPr lvl="0"/>
            <a:r>
              <a:rPr lang="en-GB" dirty="0"/>
              <a:t>Ensure your child has the best possible attendance at school.</a:t>
            </a:r>
          </a:p>
          <a:p>
            <a:pPr lvl="0"/>
            <a:r>
              <a:rPr lang="en-GB" dirty="0"/>
              <a:t>Support your child with any homework tasks.</a:t>
            </a:r>
          </a:p>
          <a:p>
            <a:pPr lvl="0"/>
            <a:r>
              <a:rPr lang="en-GB" dirty="0"/>
              <a:t>Reading, spelling and arithmetic (e.g. times tables) are always good to practise.</a:t>
            </a:r>
          </a:p>
          <a:p>
            <a:pPr lvl="0"/>
            <a:r>
              <a:rPr lang="en-GB" dirty="0"/>
              <a:t>Talk to your child about what they have learnt at school and what book(s) they are reading (the character, the plot, their opinion). </a:t>
            </a:r>
          </a:p>
          <a:p>
            <a:r>
              <a:rPr lang="en-GB" sz="2400" dirty="0" smtClean="0"/>
              <a:t>- TT Rockstars </a:t>
            </a:r>
            <a:r>
              <a:rPr lang="en-GB" sz="2400" dirty="0">
                <a:hlinkClick r:id="rId2"/>
              </a:rPr>
              <a:t>https://ttrockstars.com</a:t>
            </a:r>
            <a:r>
              <a:rPr lang="en-GB" sz="2400" dirty="0" smtClean="0">
                <a:hlinkClick r:id="rId2"/>
              </a:rPr>
              <a:t>/</a:t>
            </a:r>
            <a:r>
              <a:rPr lang="en-GB" sz="2400" dirty="0" smtClean="0"/>
              <a:t> children have personal login</a:t>
            </a:r>
          </a:p>
          <a:p>
            <a:r>
              <a:rPr lang="en-GB" sz="2400" dirty="0" smtClean="0"/>
              <a:t>- Hit the button </a:t>
            </a:r>
            <a:r>
              <a:rPr lang="en-GB" sz="2400" dirty="0">
                <a:hlinkClick r:id="rId3"/>
              </a:rPr>
              <a:t>https://</a:t>
            </a:r>
            <a:r>
              <a:rPr lang="en-GB" sz="2400" dirty="0" smtClean="0">
                <a:hlinkClick r:id="rId3"/>
              </a:rPr>
              <a:t>www.topmarks.co.uk/maths-games/hit-the-button</a:t>
            </a:r>
            <a:endParaRPr lang="en-GB" sz="2400" dirty="0" smtClean="0"/>
          </a:p>
          <a:p>
            <a:r>
              <a:rPr lang="en-GB" sz="2400" dirty="0" smtClean="0"/>
              <a:t>- CGP Books </a:t>
            </a:r>
            <a:r>
              <a:rPr lang="en-GB" sz="2400" dirty="0">
                <a:hlinkClick r:id="rId4"/>
              </a:rPr>
              <a:t>https://www.cgpbooks.co.uk</a:t>
            </a:r>
            <a:r>
              <a:rPr lang="en-GB" sz="2400" dirty="0" smtClean="0">
                <a:hlinkClick r:id="rId4"/>
              </a:rPr>
              <a:t>/</a:t>
            </a:r>
            <a:endParaRPr lang="en-GB" sz="2400" dirty="0" smtClean="0"/>
          </a:p>
          <a:p>
            <a:r>
              <a:rPr lang="en-GB" sz="2400" dirty="0" smtClean="0"/>
              <a:t>- Oxford </a:t>
            </a:r>
            <a:r>
              <a:rPr lang="en-GB" sz="2400" dirty="0"/>
              <a:t>Owls </a:t>
            </a:r>
            <a:r>
              <a:rPr lang="en-GB" sz="2400" dirty="0">
                <a:hlinkClick r:id="rId5"/>
              </a:rPr>
              <a:t>https://www.oxfordowl.co.uk</a:t>
            </a:r>
            <a:r>
              <a:rPr lang="en-GB" sz="2400" dirty="0" smtClean="0">
                <a:hlinkClick r:id="rId5"/>
              </a:rPr>
              <a:t>/</a:t>
            </a:r>
            <a:r>
              <a:rPr lang="en-GB" sz="2400" dirty="0" smtClean="0"/>
              <a:t> </a:t>
            </a:r>
            <a:endParaRPr lang="en-GB" sz="2400" dirty="0"/>
          </a:p>
          <a:p>
            <a:pPr lvl="6"/>
            <a:r>
              <a:rPr lang="en-GB" sz="2000" dirty="0" smtClean="0"/>
              <a:t>Username</a:t>
            </a:r>
            <a:r>
              <a:rPr lang="en-GB" sz="2000" dirty="0"/>
              <a:t>: </a:t>
            </a:r>
            <a:r>
              <a:rPr lang="en-GB" sz="2000" dirty="0" err="1"/>
              <a:t>lombergslobsters</a:t>
            </a:r>
            <a:endParaRPr lang="en-GB" sz="2000" dirty="0"/>
          </a:p>
          <a:p>
            <a:pPr lvl="6"/>
            <a:r>
              <a:rPr lang="en-GB" sz="2000" dirty="0"/>
              <a:t>Password: Lobster45</a:t>
            </a:r>
          </a:p>
        </p:txBody>
      </p:sp>
    </p:spTree>
    <p:extLst>
      <p:ext uri="{BB962C8B-B14F-4D97-AF65-F5344CB8AC3E}">
        <p14:creationId xmlns:p14="http://schemas.microsoft.com/office/powerpoint/2010/main" val="3561163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8333" t="9053" r="6666" b="12664"/>
          <a:stretch/>
        </p:blipFill>
        <p:spPr>
          <a:xfrm>
            <a:off x="1072055" y="34926"/>
            <a:ext cx="9944099" cy="6858000"/>
          </a:xfrm>
          <a:prstGeom prst="rect">
            <a:avLst/>
          </a:prstGeom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428750" y="6692901"/>
            <a:ext cx="927100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x-none" sz="700" dirty="0">
                <a:solidFill>
                  <a:srgbClr val="FFFF00"/>
                </a:solidFill>
                <a:latin typeface="Chelsea Market" charset="0"/>
                <a:ea typeface="Chelsea Market" charset="0"/>
                <a:cs typeface="Chelsea Market" charset="0"/>
              </a:rPr>
              <a:t> ©</a:t>
            </a:r>
            <a:r>
              <a:rPr lang="en-GB" altLang="x-none" sz="700" dirty="0">
                <a:solidFill>
                  <a:srgbClr val="FFFF00"/>
                </a:solidFill>
                <a:latin typeface="Chelsea Market" charset="0"/>
                <a:ea typeface="Chelsea Market" charset="0"/>
                <a:cs typeface="Chelsea Market" charset="0"/>
              </a:rPr>
              <a:t>Ks2history 2018</a:t>
            </a:r>
          </a:p>
        </p:txBody>
      </p:sp>
    </p:spTree>
    <p:extLst>
      <p:ext uri="{BB962C8B-B14F-4D97-AF65-F5344CB8AC3E}">
        <p14:creationId xmlns:p14="http://schemas.microsoft.com/office/powerpoint/2010/main" val="1296731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7640" t="8906" r="8892" b="12561"/>
          <a:stretch/>
        </p:blipFill>
        <p:spPr>
          <a:xfrm>
            <a:off x="1200806" y="268015"/>
            <a:ext cx="9790387" cy="6296065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8492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8104" t="8018" r="7069" b="10432"/>
          <a:stretch/>
        </p:blipFill>
        <p:spPr>
          <a:xfrm>
            <a:off x="1324302" y="2049"/>
            <a:ext cx="9475077" cy="6855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3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1073</TotalTime>
  <Words>694</Words>
  <Application>Microsoft Office PowerPoint</Application>
  <PresentationFormat>Widescreen</PresentationFormat>
  <Paragraphs>53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Chelsea Market</vt:lpstr>
      <vt:lpstr>Office Theme</vt:lpstr>
      <vt:lpstr>SATS MEETING </vt:lpstr>
      <vt:lpstr>SATS</vt:lpstr>
      <vt:lpstr>On SATs Week:</vt:lpstr>
      <vt:lpstr>PowerPoint Presentation</vt:lpstr>
      <vt:lpstr>Key stage 2 SATs Changes over time</vt:lpstr>
      <vt:lpstr>Scaled Scores</vt:lpstr>
      <vt:lpstr>How we are helping in school</vt:lpstr>
      <vt:lpstr>Helpful things you can do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SATS MEETING</dc:title>
  <dc:creator>l.lomberg</dc:creator>
  <cp:lastModifiedBy>user</cp:lastModifiedBy>
  <cp:revision>3</cp:revision>
  <dcterms:created xsi:type="dcterms:W3CDTF">2022-03-04T14:26:29Z</dcterms:created>
  <dcterms:modified xsi:type="dcterms:W3CDTF">2022-03-08T09:17:33Z</dcterms:modified>
</cp:coreProperties>
</file>