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FF00"/>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342"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1B8DDAC-4547-4C85-8294-31B83C20FD48}" type="datetimeFigureOut">
              <a:rPr lang="en-GB" smtClean="0"/>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4F6A1F-1BE7-44AB-9507-8D523FFE3EB8}"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B8DDAC-4547-4C85-8294-31B83C20FD48}" type="datetimeFigureOut">
              <a:rPr lang="en-GB" smtClean="0"/>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4F6A1F-1BE7-44AB-9507-8D523FFE3EB8}"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1B8DDAC-4547-4C85-8294-31B83C20FD48}" type="datetimeFigureOut">
              <a:rPr lang="en-GB" smtClean="0"/>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4F6A1F-1BE7-44AB-9507-8D523FFE3EB8}"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1B8DDAC-4547-4C85-8294-31B83C20FD48}" type="datetimeFigureOut">
              <a:rPr lang="en-GB" smtClean="0"/>
              <a:t>14/07/2020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4F6A1F-1BE7-44AB-9507-8D523FFE3EB8}"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1B8DDAC-4547-4C85-8294-31B83C20FD48}" type="datetimeFigureOut">
              <a:rPr lang="en-GB" smtClean="0"/>
              <a:t>14/07/2020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E4F6A1F-1BE7-44AB-9507-8D523FFE3EB8}"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1B8DDAC-4547-4C85-8294-31B83C20FD48}" type="datetimeFigureOut">
              <a:rPr lang="en-GB" smtClean="0"/>
              <a:t>14/07/2020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E4F6A1F-1BE7-44AB-9507-8D523FFE3EB8}"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B8DDAC-4547-4C85-8294-31B83C20FD48}" type="datetimeFigureOut">
              <a:rPr lang="en-GB" smtClean="0"/>
              <a:t>14/07/2020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E4F6A1F-1BE7-44AB-9507-8D523FFE3EB8}"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1B8DDAC-4547-4C85-8294-31B83C20FD48}" type="datetimeFigureOut">
              <a:rPr lang="en-GB" smtClean="0"/>
              <a:t>14/07/2020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4F6A1F-1BE7-44AB-9507-8D523FFE3EB8}"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1B8DDAC-4547-4C85-8294-31B83C20FD48}" type="datetimeFigureOut">
              <a:rPr lang="en-GB" smtClean="0"/>
              <a:t>14/07/2020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4F6A1F-1BE7-44AB-9507-8D523FFE3EB8}"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B8DDAC-4547-4C85-8294-31B83C20FD48}" type="datetimeFigureOut">
              <a:rPr lang="en-GB" smtClean="0"/>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4F6A1F-1BE7-44AB-9507-8D523FFE3EB8}"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B8DDAC-4547-4C85-8294-31B83C20FD48}" type="datetimeFigureOut">
              <a:rPr lang="en-GB" smtClean="0"/>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4F6A1F-1BE7-44AB-9507-8D523FFE3EB8}"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B8DDAC-4547-4C85-8294-31B83C20FD48}" type="datetimeFigureOut">
              <a:rPr lang="en-GB" smtClean="0"/>
              <a:t>14/07/2020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4F6A1F-1BE7-44AB-9507-8D523FFE3EB8}"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2052" name="Rectangle 4"/>
          <p:cNvSpPr>
            <a:spLocks noChangeArrowheads="1"/>
          </p:cNvSpPr>
          <p:nvPr/>
        </p:nvSpPr>
        <p:spPr bwMode="auto">
          <a:xfrm>
            <a:off x="1619672" y="18864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sng" strike="noStrike" cap="none" normalizeH="0" baseline="0" dirty="0" smtClean="0">
                <a:ln>
                  <a:noFill/>
                </a:ln>
                <a:solidFill>
                  <a:schemeClr val="tx1"/>
                </a:solidFill>
                <a:effectLst/>
                <a:latin typeface="XCCW Joined PC1c" pitchFamily="66" charset="0"/>
                <a:cs typeface="Arial" pitchFamily="34" charset="0"/>
              </a:rPr>
              <a:t>World War One and The Accrington Pals</a:t>
            </a:r>
            <a:endParaRPr kumimoji="0" lang="en-GB"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 name="TextBox 9"/>
          <p:cNvSpPr txBox="1"/>
          <p:nvPr/>
        </p:nvSpPr>
        <p:spPr>
          <a:xfrm>
            <a:off x="323528" y="620688"/>
            <a:ext cx="2088232" cy="3785652"/>
          </a:xfrm>
          <a:prstGeom prst="rect">
            <a:avLst/>
          </a:prstGeom>
          <a:noFill/>
        </p:spPr>
        <p:txBody>
          <a:bodyPr wrap="square" rtlCol="0">
            <a:spAutoFit/>
          </a:bodyPr>
          <a:lstStyle/>
          <a:p>
            <a:r>
              <a:rPr lang="en-GB" sz="1200" b="1" u="sng" dirty="0">
                <a:latin typeface="XCCW Joined PC1c" pitchFamily="66" charset="0"/>
              </a:rPr>
              <a:t>Vocabulary</a:t>
            </a:r>
            <a:endParaRPr lang="en-GB" sz="1200" b="1" dirty="0">
              <a:latin typeface="XCCW Joined PC1c" pitchFamily="66" charset="0"/>
            </a:endParaRPr>
          </a:p>
          <a:p>
            <a:r>
              <a:rPr lang="en-GB" sz="1200" b="1" dirty="0">
                <a:latin typeface="XCCW Joined PC1c" pitchFamily="66" charset="0"/>
              </a:rPr>
              <a:t>David Lloyd George</a:t>
            </a:r>
          </a:p>
          <a:p>
            <a:r>
              <a:rPr lang="en-GB" sz="1200" b="1" dirty="0">
                <a:latin typeface="XCCW Joined PC1c" pitchFamily="66" charset="0"/>
              </a:rPr>
              <a:t>Wilfred Owen</a:t>
            </a:r>
          </a:p>
          <a:p>
            <a:r>
              <a:rPr lang="en-GB" sz="1200" b="1" dirty="0">
                <a:latin typeface="XCCW Joined PC1c" pitchFamily="66" charset="0"/>
              </a:rPr>
              <a:t>Franz Ferdinand</a:t>
            </a:r>
          </a:p>
          <a:p>
            <a:r>
              <a:rPr lang="en-GB" sz="1200" b="1" dirty="0">
                <a:latin typeface="XCCW Joined PC1c" pitchFamily="66" charset="0"/>
              </a:rPr>
              <a:t>Accrington Pals</a:t>
            </a:r>
          </a:p>
          <a:p>
            <a:r>
              <a:rPr lang="en-GB" sz="1200" b="1" dirty="0">
                <a:latin typeface="XCCW Joined PC1c" pitchFamily="66" charset="0"/>
              </a:rPr>
              <a:t>infantry</a:t>
            </a:r>
          </a:p>
          <a:p>
            <a:r>
              <a:rPr lang="en-GB" sz="1200" b="1" dirty="0">
                <a:latin typeface="XCCW Joined PC1c" pitchFamily="66" charset="0"/>
              </a:rPr>
              <a:t>soldier</a:t>
            </a:r>
          </a:p>
          <a:p>
            <a:r>
              <a:rPr lang="en-GB" sz="1200" b="1" dirty="0">
                <a:latin typeface="XCCW Joined PC1c" pitchFamily="66" charset="0"/>
              </a:rPr>
              <a:t>army  armies</a:t>
            </a:r>
          </a:p>
          <a:p>
            <a:r>
              <a:rPr lang="en-GB" sz="1200" b="1" dirty="0">
                <a:latin typeface="XCCW Joined PC1c" pitchFamily="66" charset="0"/>
              </a:rPr>
              <a:t>battalion</a:t>
            </a:r>
          </a:p>
          <a:p>
            <a:r>
              <a:rPr lang="en-GB" sz="1200" b="1" dirty="0">
                <a:latin typeface="XCCW Joined PC1c" pitchFamily="66" charset="0"/>
              </a:rPr>
              <a:t>allies</a:t>
            </a:r>
          </a:p>
          <a:p>
            <a:r>
              <a:rPr lang="en-GB" sz="1200" b="1" dirty="0">
                <a:latin typeface="XCCW Joined PC1c" pitchFamily="66" charset="0"/>
              </a:rPr>
              <a:t>enemy  </a:t>
            </a:r>
            <a:r>
              <a:rPr lang="en-GB" sz="1200" b="1" dirty="0" smtClean="0">
                <a:latin typeface="XCCW Joined PC1c" pitchFamily="66" charset="0"/>
              </a:rPr>
              <a:t>enemies</a:t>
            </a:r>
          </a:p>
          <a:p>
            <a:r>
              <a:rPr lang="en-GB" sz="1200" b="1" dirty="0" smtClean="0">
                <a:latin typeface="XCCW Joined PC1c" pitchFamily="66" charset="0"/>
              </a:rPr>
              <a:t>Fight    fought</a:t>
            </a:r>
            <a:endParaRPr lang="en-GB" sz="1200" b="1" dirty="0">
              <a:latin typeface="XCCW Joined PC1c" pitchFamily="66" charset="0"/>
            </a:endParaRPr>
          </a:p>
          <a:p>
            <a:r>
              <a:rPr lang="en-GB" sz="1200" b="1" dirty="0">
                <a:latin typeface="XCCW Joined PC1c" pitchFamily="66" charset="0"/>
              </a:rPr>
              <a:t>the front line</a:t>
            </a:r>
          </a:p>
          <a:p>
            <a:r>
              <a:rPr lang="en-GB" sz="1200" b="1" dirty="0">
                <a:latin typeface="XCCW Joined PC1c" pitchFamily="66" charset="0"/>
              </a:rPr>
              <a:t>trench  trenches</a:t>
            </a:r>
          </a:p>
          <a:p>
            <a:r>
              <a:rPr lang="en-GB" sz="1200" b="1" dirty="0">
                <a:latin typeface="XCCW Joined PC1c" pitchFamily="66" charset="0"/>
              </a:rPr>
              <a:t>The Battle of the Somme</a:t>
            </a:r>
          </a:p>
          <a:p>
            <a:r>
              <a:rPr lang="en-GB" sz="1200" b="1" dirty="0">
                <a:latin typeface="XCCW Joined PC1c" pitchFamily="66" charset="0"/>
              </a:rPr>
              <a:t>conscription</a:t>
            </a:r>
          </a:p>
          <a:p>
            <a:r>
              <a:rPr lang="en-GB" sz="1200" b="1" dirty="0">
                <a:latin typeface="XCCW Joined PC1c" pitchFamily="66" charset="0"/>
              </a:rPr>
              <a:t>armistice</a:t>
            </a:r>
          </a:p>
          <a:p>
            <a:r>
              <a:rPr lang="en-GB" sz="1200" b="1" dirty="0">
                <a:latin typeface="XCCW Joined PC1c" pitchFamily="66" charset="0"/>
              </a:rPr>
              <a:t>Remembrance</a:t>
            </a:r>
          </a:p>
          <a:p>
            <a:endParaRPr lang="en-GB" sz="1200" dirty="0"/>
          </a:p>
        </p:txBody>
      </p:sp>
      <p:sp>
        <p:nvSpPr>
          <p:cNvPr id="11" name="Rectangle 10"/>
          <p:cNvSpPr/>
          <p:nvPr/>
        </p:nvSpPr>
        <p:spPr>
          <a:xfrm>
            <a:off x="251520" y="620687"/>
            <a:ext cx="1872208" cy="3526755"/>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5" name="Picture 7"/>
          <p:cNvPicPr>
            <a:picLocks noChangeAspect="1" noChangeArrowheads="1"/>
          </p:cNvPicPr>
          <p:nvPr/>
        </p:nvPicPr>
        <p:blipFill>
          <a:blip r:embed="rId2" cstate="print"/>
          <a:srcRect l="20871" t="17610" r="21260" b="10051"/>
          <a:stretch>
            <a:fillRect/>
          </a:stretch>
        </p:blipFill>
        <p:spPr bwMode="auto">
          <a:xfrm>
            <a:off x="19857" y="4292170"/>
            <a:ext cx="3779912" cy="2660208"/>
          </a:xfrm>
          <a:prstGeom prst="rect">
            <a:avLst/>
          </a:prstGeom>
          <a:noFill/>
          <a:ln w="9525">
            <a:noFill/>
            <a:miter lim="800000"/>
            <a:headEnd/>
            <a:tailEnd/>
          </a:ln>
        </p:spPr>
      </p:pic>
      <p:graphicFrame>
        <p:nvGraphicFramePr>
          <p:cNvPr id="13" name="Table 12"/>
          <p:cNvGraphicFramePr>
            <a:graphicFrameLocks noGrp="1"/>
          </p:cNvGraphicFramePr>
          <p:nvPr/>
        </p:nvGraphicFramePr>
        <p:xfrm>
          <a:off x="3851920" y="620688"/>
          <a:ext cx="5179363" cy="5687568"/>
        </p:xfrm>
        <a:graphic>
          <a:graphicData uri="http://schemas.openxmlformats.org/drawingml/2006/table">
            <a:tbl>
              <a:tblPr/>
              <a:tblGrid>
                <a:gridCol w="1037489">
                  <a:extLst>
                    <a:ext uri="{9D8B030D-6E8A-4147-A177-3AD203B41FA5}">
                      <a16:colId xmlns:a16="http://schemas.microsoft.com/office/drawing/2014/main" val="20000"/>
                    </a:ext>
                  </a:extLst>
                </a:gridCol>
                <a:gridCol w="3172181">
                  <a:extLst>
                    <a:ext uri="{9D8B030D-6E8A-4147-A177-3AD203B41FA5}">
                      <a16:colId xmlns:a16="http://schemas.microsoft.com/office/drawing/2014/main" val="20001"/>
                    </a:ext>
                  </a:extLst>
                </a:gridCol>
                <a:gridCol w="969693">
                  <a:extLst>
                    <a:ext uri="{9D8B030D-6E8A-4147-A177-3AD203B41FA5}">
                      <a16:colId xmlns:a16="http://schemas.microsoft.com/office/drawing/2014/main" val="20002"/>
                    </a:ext>
                  </a:extLst>
                </a:gridCol>
              </a:tblGrid>
              <a:tr h="141693">
                <a:tc>
                  <a:txBody>
                    <a:bodyPr/>
                    <a:lstStyle/>
                    <a:p>
                      <a:pPr>
                        <a:lnSpc>
                          <a:spcPct val="115000"/>
                        </a:lnSpc>
                        <a:spcAft>
                          <a:spcPts val="0"/>
                        </a:spcAft>
                      </a:pPr>
                      <a:r>
                        <a:rPr lang="en-GB" sz="1000" b="1" dirty="0">
                          <a:latin typeface="Comic Sans MS"/>
                          <a:ea typeface="Calibri"/>
                          <a:cs typeface="Times New Roman"/>
                        </a:rPr>
                        <a:t>Event</a:t>
                      </a:r>
                      <a:endParaRPr lang="en-GB" sz="1000" b="1" dirty="0">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b="1">
                          <a:latin typeface="Comic Sans MS"/>
                          <a:ea typeface="Calibri"/>
                          <a:cs typeface="Times New Roman"/>
                        </a:rPr>
                        <a:t>Description</a:t>
                      </a:r>
                      <a:endParaRPr lang="en-GB" sz="1000" b="1">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b="1">
                          <a:latin typeface="Comic Sans MS"/>
                          <a:ea typeface="Calibri"/>
                          <a:cs typeface="Times New Roman"/>
                        </a:rPr>
                        <a:t>Date</a:t>
                      </a:r>
                      <a:endParaRPr lang="en-GB" sz="1000" b="1">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566773">
                <a:tc>
                  <a:txBody>
                    <a:bodyPr/>
                    <a:lstStyle/>
                    <a:p>
                      <a:pPr>
                        <a:lnSpc>
                          <a:spcPct val="115000"/>
                        </a:lnSpc>
                        <a:spcAft>
                          <a:spcPts val="0"/>
                        </a:spcAft>
                      </a:pPr>
                      <a:r>
                        <a:rPr lang="en-GB" sz="1000" b="1">
                          <a:latin typeface="Comic Sans MS"/>
                          <a:ea typeface="Calibri"/>
                          <a:cs typeface="Times New Roman"/>
                        </a:rPr>
                        <a:t>Archduke Franz Ferdinand is assassinated</a:t>
                      </a:r>
                      <a:endParaRPr lang="en-GB" sz="1000" b="1">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b="1">
                          <a:latin typeface="Comic Sans MS"/>
                          <a:ea typeface="Calibri"/>
                          <a:cs typeface="Times New Roman"/>
                        </a:rPr>
                        <a:t>Archduke Franz Ferdinand of Austria is assassinated.</a:t>
                      </a:r>
                      <a:endParaRPr lang="en-GB" sz="1000" b="1">
                        <a:latin typeface="Calibri"/>
                        <a:ea typeface="Calibri"/>
                        <a:cs typeface="Times New Roman"/>
                      </a:endParaRPr>
                    </a:p>
                    <a:p>
                      <a:pPr>
                        <a:lnSpc>
                          <a:spcPct val="115000"/>
                        </a:lnSpc>
                        <a:spcAft>
                          <a:spcPts val="0"/>
                        </a:spcAft>
                      </a:pPr>
                      <a:r>
                        <a:rPr lang="en-GB" sz="1000" b="1">
                          <a:latin typeface="Comic Sans MS"/>
                          <a:ea typeface="Calibri"/>
                          <a:cs typeface="Times New Roman"/>
                        </a:rPr>
                        <a:t>Following a number of threats, Austria-Hungary declares war on Serbia.</a:t>
                      </a:r>
                      <a:endParaRPr lang="en-GB" sz="1000" b="1">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b="1">
                          <a:latin typeface="Comic Sans MS"/>
                          <a:ea typeface="Calibri"/>
                          <a:cs typeface="Times New Roman"/>
                        </a:rPr>
                        <a:t>28th June 1914 </a:t>
                      </a:r>
                      <a:endParaRPr lang="en-GB" sz="1000" b="1">
                        <a:latin typeface="Calibri"/>
                        <a:ea typeface="Calibri"/>
                        <a:cs typeface="Times New Roman"/>
                      </a:endParaRPr>
                    </a:p>
                    <a:p>
                      <a:pPr>
                        <a:lnSpc>
                          <a:spcPct val="115000"/>
                        </a:lnSpc>
                        <a:spcAft>
                          <a:spcPts val="0"/>
                        </a:spcAft>
                      </a:pPr>
                      <a:r>
                        <a:rPr lang="en-GB" sz="1000" b="1">
                          <a:latin typeface="Comic Sans MS"/>
                          <a:ea typeface="Calibri"/>
                          <a:cs typeface="Times New Roman"/>
                        </a:rPr>
                        <a:t>28th July 1914</a:t>
                      </a:r>
                      <a:endParaRPr lang="en-GB" sz="1000" b="1">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566773">
                <a:tc>
                  <a:txBody>
                    <a:bodyPr/>
                    <a:lstStyle/>
                    <a:p>
                      <a:pPr>
                        <a:lnSpc>
                          <a:spcPct val="115000"/>
                        </a:lnSpc>
                        <a:spcAft>
                          <a:spcPts val="0"/>
                        </a:spcAft>
                      </a:pPr>
                      <a:r>
                        <a:rPr lang="en-GB" sz="1000" b="1">
                          <a:latin typeface="Comic Sans MS"/>
                          <a:ea typeface="Calibri"/>
                          <a:cs typeface="Times New Roman"/>
                        </a:rPr>
                        <a:t>Other nations begin to join the war</a:t>
                      </a:r>
                      <a:endParaRPr lang="en-GB" sz="1000" b="1">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b="1">
                          <a:latin typeface="Comic Sans MS"/>
                          <a:ea typeface="Calibri"/>
                          <a:cs typeface="Times New Roman"/>
                        </a:rPr>
                        <a:t>Germany declares war on Russia in support of Austria-Hungary before declaring war on France. Following a German invasion of Belgium, Britain declares war on Germany.</a:t>
                      </a:r>
                      <a:endParaRPr lang="en-GB" sz="1000" b="1">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b="1">
                          <a:latin typeface="Comic Sans MS"/>
                          <a:ea typeface="Calibri"/>
                          <a:cs typeface="Times New Roman"/>
                        </a:rPr>
                        <a:t>August 1914</a:t>
                      </a:r>
                      <a:endParaRPr lang="en-GB" sz="1000" b="1">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25079">
                <a:tc>
                  <a:txBody>
                    <a:bodyPr/>
                    <a:lstStyle/>
                    <a:p>
                      <a:pPr>
                        <a:lnSpc>
                          <a:spcPct val="115000"/>
                        </a:lnSpc>
                        <a:spcAft>
                          <a:spcPts val="0"/>
                        </a:spcAft>
                      </a:pPr>
                      <a:r>
                        <a:rPr lang="en-GB" sz="1000" b="1">
                          <a:latin typeface="Comic Sans MS"/>
                          <a:ea typeface="Calibri"/>
                          <a:cs typeface="Times New Roman"/>
                        </a:rPr>
                        <a:t>Accrington Pals begins</a:t>
                      </a:r>
                      <a:endParaRPr lang="en-GB" sz="1000" b="1">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b="1">
                          <a:latin typeface="Comic Sans MS"/>
                          <a:ea typeface="Calibri"/>
                          <a:cs typeface="Times New Roman"/>
                        </a:rPr>
                        <a:t>Lord Kitchener called for volunteer armies and the 11</a:t>
                      </a:r>
                      <a:r>
                        <a:rPr lang="en-GB" sz="1000" b="1" baseline="30000">
                          <a:latin typeface="Comic Sans MS"/>
                          <a:ea typeface="Calibri"/>
                          <a:cs typeface="Times New Roman"/>
                        </a:rPr>
                        <a:t>th</a:t>
                      </a:r>
                      <a:r>
                        <a:rPr lang="en-GB" sz="1000" b="1">
                          <a:latin typeface="Comic Sans MS"/>
                          <a:ea typeface="Calibri"/>
                          <a:cs typeface="Times New Roman"/>
                        </a:rPr>
                        <a:t> Battalion East Lancashire Regiment, better known as the Accrington Pals, was formed.</a:t>
                      </a:r>
                      <a:endParaRPr lang="en-GB" sz="1000" b="1">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b="1">
                          <a:latin typeface="Comic Sans MS"/>
                          <a:ea typeface="Calibri"/>
                          <a:cs typeface="Times New Roman"/>
                        </a:rPr>
                        <a:t>Began on 14 September 1914</a:t>
                      </a:r>
                      <a:endParaRPr lang="en-GB" sz="1000" b="1">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566773">
                <a:tc>
                  <a:txBody>
                    <a:bodyPr/>
                    <a:lstStyle/>
                    <a:p>
                      <a:pPr>
                        <a:lnSpc>
                          <a:spcPct val="115000"/>
                        </a:lnSpc>
                        <a:spcAft>
                          <a:spcPts val="0"/>
                        </a:spcAft>
                      </a:pPr>
                      <a:r>
                        <a:rPr lang="en-GB" sz="1000" b="1">
                          <a:latin typeface="Comic Sans MS"/>
                          <a:ea typeface="Calibri"/>
                          <a:cs typeface="Times New Roman"/>
                        </a:rPr>
                        <a:t>Trench Warfare</a:t>
                      </a:r>
                      <a:endParaRPr lang="en-GB" sz="1000" b="1">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b="1" dirty="0">
                          <a:latin typeface="Comic Sans MS"/>
                          <a:ea typeface="Calibri"/>
                          <a:cs typeface="Times New Roman"/>
                        </a:rPr>
                        <a:t>The German army is stopped short of Paris by British and French soldiers. Both sides dig in and trench warfare begins with only tiny gains achieved</a:t>
                      </a:r>
                      <a:endParaRPr lang="en-GB" sz="1000" b="1" dirty="0">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b="1">
                          <a:latin typeface="Comic Sans MS"/>
                          <a:ea typeface="Calibri"/>
                          <a:cs typeface="Times New Roman"/>
                        </a:rPr>
                        <a:t>September 1914 before continuing throughout</a:t>
                      </a:r>
                      <a:endParaRPr lang="en-GB" sz="1000" b="1">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708466">
                <a:tc>
                  <a:txBody>
                    <a:bodyPr/>
                    <a:lstStyle/>
                    <a:p>
                      <a:pPr>
                        <a:lnSpc>
                          <a:spcPct val="115000"/>
                        </a:lnSpc>
                        <a:spcAft>
                          <a:spcPts val="0"/>
                        </a:spcAft>
                      </a:pPr>
                      <a:r>
                        <a:rPr lang="en-GB" sz="1000" b="1">
                          <a:solidFill>
                            <a:srgbClr val="111111"/>
                          </a:solidFill>
                          <a:latin typeface="Comic Sans MS"/>
                          <a:ea typeface="Calibri"/>
                          <a:cs typeface="Segoe UI"/>
                        </a:rPr>
                        <a:t>Battle of the Somme</a:t>
                      </a:r>
                      <a:endParaRPr lang="en-GB" sz="1000" b="1">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b="1">
                          <a:latin typeface="Comic Sans MS"/>
                          <a:ea typeface="Calibri"/>
                          <a:cs typeface="Times New Roman"/>
                        </a:rPr>
                        <a:t>The Accrington Pals fought with other British and French soldiers, attacking the German trenches near the River Somme in France. On the attack on Serre, on the first day of the battle, the Accrington Pals suffered devastating losses.</a:t>
                      </a:r>
                      <a:endParaRPr lang="en-GB" sz="1000" b="1">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b="1">
                          <a:solidFill>
                            <a:srgbClr val="111111"/>
                          </a:solidFill>
                          <a:latin typeface="Comic Sans MS"/>
                          <a:ea typeface="Calibri"/>
                          <a:cs typeface="Segoe UI"/>
                        </a:rPr>
                        <a:t>1 Jul 1916 - 18 Nov 1916</a:t>
                      </a:r>
                      <a:endParaRPr lang="en-GB" sz="1000" b="1">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425079">
                <a:tc>
                  <a:txBody>
                    <a:bodyPr/>
                    <a:lstStyle/>
                    <a:p>
                      <a:pPr>
                        <a:lnSpc>
                          <a:spcPct val="115000"/>
                        </a:lnSpc>
                        <a:spcAft>
                          <a:spcPts val="0"/>
                        </a:spcAft>
                      </a:pPr>
                      <a:r>
                        <a:rPr lang="en-GB" sz="1000" b="1">
                          <a:latin typeface="Comic Sans MS"/>
                          <a:ea typeface="Calibri"/>
                          <a:cs typeface="Times New Roman"/>
                        </a:rPr>
                        <a:t>America joins the war</a:t>
                      </a:r>
                      <a:endParaRPr lang="en-GB" sz="1000" b="1">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b="1">
                          <a:latin typeface="Comic Sans MS"/>
                          <a:ea typeface="Calibri"/>
                          <a:cs typeface="Times New Roman"/>
                        </a:rPr>
                        <a:t>The United States of America declares war on Germany, providing France and Britain with much needed financial and military support.</a:t>
                      </a:r>
                      <a:endParaRPr lang="en-GB" sz="1000" b="1">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b="1">
                          <a:latin typeface="Comic Sans MS"/>
                          <a:ea typeface="Calibri"/>
                          <a:cs typeface="Times New Roman"/>
                        </a:rPr>
                        <a:t>April 1917</a:t>
                      </a:r>
                      <a:endParaRPr lang="en-GB" sz="1000" b="1">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425079">
                <a:tc>
                  <a:txBody>
                    <a:bodyPr/>
                    <a:lstStyle/>
                    <a:p>
                      <a:pPr>
                        <a:lnSpc>
                          <a:spcPct val="115000"/>
                        </a:lnSpc>
                        <a:spcAft>
                          <a:spcPts val="0"/>
                        </a:spcAft>
                      </a:pPr>
                      <a:r>
                        <a:rPr lang="en-GB" sz="1000" b="1">
                          <a:latin typeface="Comic Sans MS"/>
                          <a:ea typeface="Calibri"/>
                          <a:cs typeface="Times New Roman"/>
                        </a:rPr>
                        <a:t>Russia leaves the war</a:t>
                      </a:r>
                      <a:endParaRPr lang="en-GB" sz="1000" b="1">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b="1">
                          <a:latin typeface="Comic Sans MS"/>
                          <a:ea typeface="Calibri"/>
                          <a:cs typeface="Times New Roman"/>
                        </a:rPr>
                        <a:t>Following a revolution in Russia that sees new leaders, Russia signs an armistice that sees them withdraw from the war.</a:t>
                      </a:r>
                      <a:endParaRPr lang="en-GB" sz="1000" b="1">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b="1">
                          <a:latin typeface="Comic Sans MS"/>
                          <a:ea typeface="Calibri"/>
                          <a:cs typeface="Times New Roman"/>
                        </a:rPr>
                        <a:t>December 1917</a:t>
                      </a:r>
                      <a:endParaRPr lang="en-GB" sz="1000" b="1">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566773">
                <a:tc>
                  <a:txBody>
                    <a:bodyPr/>
                    <a:lstStyle/>
                    <a:p>
                      <a:pPr>
                        <a:lnSpc>
                          <a:spcPct val="115000"/>
                        </a:lnSpc>
                        <a:spcAft>
                          <a:spcPts val="0"/>
                        </a:spcAft>
                      </a:pPr>
                      <a:r>
                        <a:rPr lang="en-GB" sz="1000" b="1">
                          <a:latin typeface="Comic Sans MS"/>
                          <a:ea typeface="Calibri"/>
                          <a:cs typeface="Times New Roman"/>
                        </a:rPr>
                        <a:t>Fighting comes to an end</a:t>
                      </a:r>
                      <a:endParaRPr lang="en-GB" sz="1000" b="1">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b="1" dirty="0">
                          <a:latin typeface="Comic Sans MS"/>
                          <a:ea typeface="Calibri"/>
                          <a:cs typeface="Times New Roman"/>
                        </a:rPr>
                        <a:t>Fighting comes to an end.</a:t>
                      </a:r>
                      <a:endParaRPr lang="en-GB" sz="1000" b="1" dirty="0">
                        <a:latin typeface="Calibri"/>
                        <a:ea typeface="Calibri"/>
                        <a:cs typeface="Times New Roman"/>
                      </a:endParaRPr>
                    </a:p>
                    <a:p>
                      <a:pPr>
                        <a:lnSpc>
                          <a:spcPct val="115000"/>
                        </a:lnSpc>
                        <a:spcAft>
                          <a:spcPts val="0"/>
                        </a:spcAft>
                      </a:pPr>
                      <a:r>
                        <a:rPr lang="en-GB" sz="1000" b="1" dirty="0">
                          <a:latin typeface="Comic Sans MS"/>
                          <a:ea typeface="Calibri"/>
                          <a:cs typeface="Times New Roman"/>
                        </a:rPr>
                        <a:t>An armistice is agreed that sees Germany admit defeat at the end of the war. Guns officially fall silent at 11am.</a:t>
                      </a:r>
                      <a:endParaRPr lang="en-GB" sz="1000" b="1" dirty="0">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000" b="1" dirty="0">
                          <a:latin typeface="Comic Sans MS"/>
                          <a:ea typeface="Calibri"/>
                          <a:cs typeface="Times New Roman"/>
                        </a:rPr>
                        <a:t>11th November 1918</a:t>
                      </a:r>
                      <a:endParaRPr lang="en-GB" sz="1000" b="1" dirty="0">
                        <a:latin typeface="Calibri"/>
                        <a:ea typeface="Calibri"/>
                        <a:cs typeface="Times New Roman"/>
                      </a:endParaRPr>
                    </a:p>
                  </a:txBody>
                  <a:tcPr marL="51299" marR="512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pic>
        <p:nvPicPr>
          <p:cNvPr id="2058" name="Picture 10" descr="See the source image"/>
          <p:cNvPicPr>
            <a:picLocks noChangeAspect="1" noChangeArrowheads="1"/>
          </p:cNvPicPr>
          <p:nvPr/>
        </p:nvPicPr>
        <p:blipFill>
          <a:blip r:embed="rId3" cstate="print"/>
          <a:srcRect t="39206" b="20843"/>
          <a:stretch>
            <a:fillRect/>
          </a:stretch>
        </p:blipFill>
        <p:spPr bwMode="auto">
          <a:xfrm>
            <a:off x="4209353" y="6392432"/>
            <a:ext cx="4464496" cy="548680"/>
          </a:xfrm>
          <a:prstGeom prst="rect">
            <a:avLst/>
          </a:prstGeom>
          <a:noFill/>
        </p:spPr>
      </p:pic>
      <p:pic>
        <p:nvPicPr>
          <p:cNvPr id="2060" name="Picture 12" descr="See the source image"/>
          <p:cNvPicPr>
            <a:picLocks noChangeAspect="1" noChangeArrowheads="1"/>
          </p:cNvPicPr>
          <p:nvPr/>
        </p:nvPicPr>
        <p:blipFill>
          <a:blip r:embed="rId4" cstate="print"/>
          <a:srcRect/>
          <a:stretch>
            <a:fillRect/>
          </a:stretch>
        </p:blipFill>
        <p:spPr bwMode="auto">
          <a:xfrm>
            <a:off x="1979712" y="980728"/>
            <a:ext cx="1820057" cy="3166715"/>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9248" y="1268760"/>
            <a:ext cx="9054752" cy="3816429"/>
          </a:xfrm>
          <a:prstGeom prst="rect">
            <a:avLst/>
          </a:prstGeom>
        </p:spPr>
        <p:txBody>
          <a:bodyPr wrap="square">
            <a:spAutoFit/>
          </a:bodyPr>
          <a:lstStyle/>
          <a:p>
            <a:r>
              <a:rPr lang="en-GB" sz="1400" b="1" u="sng" dirty="0" smtClean="0">
                <a:latin typeface="XCCW Joined PC1c" pitchFamily="66" charset="0"/>
              </a:rPr>
              <a:t>IMPORTANT FACTS TO LEARN:</a:t>
            </a:r>
            <a:endParaRPr lang="en-GB" sz="1400" dirty="0" smtClean="0">
              <a:latin typeface="XCCW Joined PC1c" pitchFamily="66" charset="0"/>
            </a:endParaRPr>
          </a:p>
          <a:p>
            <a:pPr lvl="0">
              <a:buFont typeface="Arial" pitchFamily="34" charset="0"/>
              <a:buChar char="•"/>
            </a:pPr>
            <a:r>
              <a:rPr lang="en-GB" sz="1400" b="1" dirty="0" smtClean="0">
                <a:solidFill>
                  <a:srgbClr val="FF0000"/>
                </a:solidFill>
                <a:latin typeface="XCCW Joined PC1c" pitchFamily="66" charset="0"/>
              </a:rPr>
              <a:t>The assassination of Archduke Franz Ferdinand (heir to the Austrian monarchy) in Sarajevo, Bosnia, on 28</a:t>
            </a:r>
            <a:r>
              <a:rPr lang="en-GB" sz="1400" b="1" baseline="30000" dirty="0" smtClean="0">
                <a:solidFill>
                  <a:srgbClr val="FF0000"/>
                </a:solidFill>
                <a:latin typeface="XCCW Joined PC1c" pitchFamily="66" charset="0"/>
              </a:rPr>
              <a:t>th</a:t>
            </a:r>
            <a:r>
              <a:rPr lang="en-GB" sz="1400" b="1" dirty="0" smtClean="0">
                <a:solidFill>
                  <a:srgbClr val="FF0000"/>
                </a:solidFill>
                <a:latin typeface="XCCW Joined PC1c" pitchFamily="66" charset="0"/>
              </a:rPr>
              <a:t> June 1914, triggered a chain of events that caused World War One.</a:t>
            </a:r>
          </a:p>
          <a:p>
            <a:pPr lvl="0">
              <a:buFont typeface="Arial" pitchFamily="34" charset="0"/>
              <a:buChar char="•"/>
            </a:pPr>
            <a:r>
              <a:rPr lang="en-GB" sz="1400" b="1" dirty="0" smtClean="0">
                <a:solidFill>
                  <a:srgbClr val="00B0F0"/>
                </a:solidFill>
                <a:latin typeface="XCCW Joined PC1c" pitchFamily="66" charset="0"/>
              </a:rPr>
              <a:t>World War One started on 28</a:t>
            </a:r>
            <a:r>
              <a:rPr lang="en-GB" sz="1400" b="1" baseline="30000" dirty="0" smtClean="0">
                <a:solidFill>
                  <a:srgbClr val="00B0F0"/>
                </a:solidFill>
                <a:latin typeface="XCCW Joined PC1c" pitchFamily="66" charset="0"/>
              </a:rPr>
              <a:t>th</a:t>
            </a:r>
            <a:r>
              <a:rPr lang="en-GB" sz="1400" b="1" dirty="0" smtClean="0">
                <a:solidFill>
                  <a:srgbClr val="00B0F0"/>
                </a:solidFill>
                <a:latin typeface="XCCW Joined PC1c" pitchFamily="66" charset="0"/>
              </a:rPr>
              <a:t> July 1914.</a:t>
            </a:r>
            <a:endParaRPr lang="en-GB" sz="1400" dirty="0" smtClean="0">
              <a:solidFill>
                <a:srgbClr val="00B0F0"/>
              </a:solidFill>
              <a:latin typeface="XCCW Joined PC1c" pitchFamily="66" charset="0"/>
            </a:endParaRPr>
          </a:p>
          <a:p>
            <a:pPr lvl="0">
              <a:buFont typeface="Arial" pitchFamily="34" charset="0"/>
              <a:buChar char="•"/>
            </a:pPr>
            <a:r>
              <a:rPr lang="en-GB" sz="1400" b="1" dirty="0" smtClean="0">
                <a:solidFill>
                  <a:srgbClr val="7030A0"/>
                </a:solidFill>
                <a:latin typeface="XCCW Joined PC1c" pitchFamily="66" charset="0"/>
              </a:rPr>
              <a:t>There were two main alliances – The Triple Entente (Britain, France and Russia) and The Central Powers (Germany and Austria-Hungary).</a:t>
            </a:r>
            <a:endParaRPr lang="en-GB" sz="1400" dirty="0" smtClean="0">
              <a:solidFill>
                <a:srgbClr val="7030A0"/>
              </a:solidFill>
              <a:latin typeface="XCCW Joined PC1c" pitchFamily="66" charset="0"/>
            </a:endParaRPr>
          </a:p>
          <a:p>
            <a:pPr lvl="0">
              <a:buFont typeface="Arial" pitchFamily="34" charset="0"/>
              <a:buChar char="•"/>
            </a:pPr>
            <a:r>
              <a:rPr lang="en-GB" sz="1400" b="1" dirty="0" smtClean="0">
                <a:solidFill>
                  <a:srgbClr val="FFC000"/>
                </a:solidFill>
                <a:latin typeface="XCCW Joined PC1c" pitchFamily="66" charset="0"/>
              </a:rPr>
              <a:t>Lord Kitchener called for volunteer armies needed for the war and the Accrington Pals were formed.</a:t>
            </a:r>
            <a:endParaRPr lang="en-GB" sz="1400" dirty="0" smtClean="0">
              <a:solidFill>
                <a:srgbClr val="FFC000"/>
              </a:solidFill>
              <a:latin typeface="XCCW Joined PC1c" pitchFamily="66" charset="0"/>
            </a:endParaRPr>
          </a:p>
          <a:p>
            <a:pPr lvl="0">
              <a:buFont typeface="Arial" pitchFamily="34" charset="0"/>
              <a:buChar char="•"/>
            </a:pPr>
            <a:r>
              <a:rPr lang="en-GB" sz="1400" b="1" dirty="0" smtClean="0">
                <a:solidFill>
                  <a:srgbClr val="FF0066"/>
                </a:solidFill>
                <a:latin typeface="XCCW Joined PC1c" pitchFamily="66" charset="0"/>
              </a:rPr>
              <a:t>Soldiers lived and fought from trenches.</a:t>
            </a:r>
            <a:endParaRPr lang="en-GB" sz="1400" dirty="0" smtClean="0">
              <a:solidFill>
                <a:srgbClr val="FF0066"/>
              </a:solidFill>
              <a:latin typeface="XCCW Joined PC1c" pitchFamily="66" charset="0"/>
            </a:endParaRPr>
          </a:p>
          <a:p>
            <a:pPr lvl="0">
              <a:buFont typeface="Arial" pitchFamily="34" charset="0"/>
              <a:buChar char="•"/>
            </a:pPr>
            <a:r>
              <a:rPr lang="en-GB" sz="1400" b="1" dirty="0" smtClean="0">
                <a:solidFill>
                  <a:srgbClr val="00B050"/>
                </a:solidFill>
                <a:latin typeface="XCCW Joined PC1c" pitchFamily="66" charset="0"/>
              </a:rPr>
              <a:t>The Battle of the Somme, (1 Jul - 18 Nov 1916) – British and French decided to attack the trenches near the River Somme to try to take the village of </a:t>
            </a:r>
            <a:r>
              <a:rPr lang="en-GB" sz="1400" b="1" dirty="0" err="1" smtClean="0">
                <a:solidFill>
                  <a:srgbClr val="00B050"/>
                </a:solidFill>
                <a:latin typeface="XCCW Joined PC1c" pitchFamily="66" charset="0"/>
              </a:rPr>
              <a:t>Serre</a:t>
            </a:r>
            <a:r>
              <a:rPr lang="en-GB" sz="1400" b="1" dirty="0" smtClean="0">
                <a:solidFill>
                  <a:srgbClr val="00B050"/>
                </a:solidFill>
                <a:latin typeface="XCCW Joined PC1c" pitchFamily="66" charset="0"/>
              </a:rPr>
              <a:t>. On the first day of battle many soldiers from the Accrington Pals battalion lost their lives.</a:t>
            </a:r>
            <a:endParaRPr lang="en-GB" sz="1400" dirty="0" smtClean="0">
              <a:solidFill>
                <a:srgbClr val="00B050"/>
              </a:solidFill>
              <a:latin typeface="XCCW Joined PC1c" pitchFamily="66" charset="0"/>
            </a:endParaRPr>
          </a:p>
          <a:p>
            <a:pPr lvl="0">
              <a:buFont typeface="Arial" pitchFamily="34" charset="0"/>
              <a:buChar char="•"/>
            </a:pPr>
            <a:r>
              <a:rPr lang="en-GB" sz="1400" b="1" dirty="0" smtClean="0">
                <a:solidFill>
                  <a:srgbClr val="0000FF"/>
                </a:solidFill>
                <a:latin typeface="XCCW Joined PC1c" pitchFamily="66" charset="0"/>
              </a:rPr>
              <a:t>On the 11th hour, of the 11th day, of the 11th month, 1918, an armistice was drawn up and signed by Britain, France and Germany and the First World War ended. (11am, 11</a:t>
            </a:r>
            <a:r>
              <a:rPr lang="en-GB" sz="1400" b="1" baseline="30000" dirty="0" smtClean="0">
                <a:solidFill>
                  <a:srgbClr val="0000FF"/>
                </a:solidFill>
                <a:latin typeface="XCCW Joined PC1c" pitchFamily="66" charset="0"/>
              </a:rPr>
              <a:t>th</a:t>
            </a:r>
            <a:r>
              <a:rPr lang="en-GB" sz="1400" b="1" dirty="0" smtClean="0">
                <a:solidFill>
                  <a:srgbClr val="0000FF"/>
                </a:solidFill>
                <a:latin typeface="XCCW Joined PC1c" pitchFamily="66" charset="0"/>
              </a:rPr>
              <a:t> November 1918)</a:t>
            </a:r>
            <a:endParaRPr lang="en-GB" sz="1400" dirty="0" smtClean="0">
              <a:solidFill>
                <a:srgbClr val="0000FF"/>
              </a:solidFill>
              <a:latin typeface="XCCW Joined PC1c" pitchFamily="66" charset="0"/>
            </a:endParaRPr>
          </a:p>
          <a:p>
            <a:endParaRPr lang="en-GB" dirty="0"/>
          </a:p>
        </p:txBody>
      </p:sp>
      <p:pic>
        <p:nvPicPr>
          <p:cNvPr id="5" name="Picture 4" descr="See the source image"/>
          <p:cNvPicPr/>
          <p:nvPr/>
        </p:nvPicPr>
        <p:blipFill>
          <a:blip r:embed="rId2" cstate="print"/>
          <a:srcRect/>
          <a:stretch>
            <a:fillRect/>
          </a:stretch>
        </p:blipFill>
        <p:spPr bwMode="auto">
          <a:xfrm>
            <a:off x="2267744" y="116632"/>
            <a:ext cx="4267200" cy="1012190"/>
          </a:xfrm>
          <a:prstGeom prst="rect">
            <a:avLst/>
          </a:prstGeom>
          <a:noFill/>
          <a:ln w="9525">
            <a:noFill/>
            <a:miter lim="800000"/>
            <a:headEnd/>
            <a:tailEnd/>
          </a:ln>
        </p:spPr>
      </p:pic>
      <p:pic>
        <p:nvPicPr>
          <p:cNvPr id="6" name="Picture 5" descr="See the source image"/>
          <p:cNvPicPr/>
          <p:nvPr/>
        </p:nvPicPr>
        <p:blipFill>
          <a:blip r:embed="rId3" cstate="print"/>
          <a:srcRect/>
          <a:stretch>
            <a:fillRect/>
          </a:stretch>
        </p:blipFill>
        <p:spPr bwMode="auto">
          <a:xfrm>
            <a:off x="251520" y="4722586"/>
            <a:ext cx="3168351" cy="1946774"/>
          </a:xfrm>
          <a:prstGeom prst="rect">
            <a:avLst/>
          </a:prstGeom>
          <a:noFill/>
          <a:ln w="9525">
            <a:noFill/>
            <a:miter lim="800000"/>
            <a:headEnd/>
            <a:tailEnd/>
          </a:ln>
        </p:spPr>
      </p:pic>
      <p:pic>
        <p:nvPicPr>
          <p:cNvPr id="7" name="Picture 6" descr="See the source image"/>
          <p:cNvPicPr/>
          <p:nvPr/>
        </p:nvPicPr>
        <p:blipFill>
          <a:blip r:embed="rId4" cstate="print"/>
          <a:srcRect/>
          <a:stretch>
            <a:fillRect/>
          </a:stretch>
        </p:blipFill>
        <p:spPr bwMode="auto">
          <a:xfrm>
            <a:off x="3635896" y="5229200"/>
            <a:ext cx="5328592" cy="1368152"/>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TotalTime>
  <Words>518</Words>
  <Application>Microsoft Office PowerPoint</Application>
  <PresentationFormat>On-screen Show (4:3)</PresentationFormat>
  <Paragraphs>57</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Arial</vt:lpstr>
      <vt:lpstr>Calibri</vt:lpstr>
      <vt:lpstr>Comic Sans MS</vt:lpstr>
      <vt:lpstr>Segoe UI</vt:lpstr>
      <vt:lpstr>Times New Roman</vt:lpstr>
      <vt:lpstr>XCCW Joined PC1c</vt:lpstr>
      <vt:lpstr>Office Theme</vt:lpstr>
      <vt:lpstr>PowerPoint Presentation</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mat duckworth</dc:creator>
  <cp:lastModifiedBy>t.duckworth</cp:lastModifiedBy>
  <cp:revision>5</cp:revision>
  <cp:lastPrinted>2020-07-14T08:44:17Z</cp:lastPrinted>
  <dcterms:created xsi:type="dcterms:W3CDTF">2020-07-13T18:24:38Z</dcterms:created>
  <dcterms:modified xsi:type="dcterms:W3CDTF">2020-07-14T08:44:21Z</dcterms:modified>
</cp:coreProperties>
</file>